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handoutMasterIdLst>
    <p:handoutMasterId r:id="rId4"/>
  </p:handoutMasterIdLst>
  <p:sldIdLst>
    <p:sldId id="257" r:id="rId2"/>
    <p:sldId id="259" r:id="rId3"/>
  </p:sldIdLst>
  <p:sldSz cx="6858000" cy="9906000" type="A4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3372" autoAdjust="0"/>
  </p:normalViewPr>
  <p:slideViewPr>
    <p:cSldViewPr>
      <p:cViewPr varScale="1">
        <p:scale>
          <a:sx n="72" d="100"/>
          <a:sy n="72" d="100"/>
        </p:scale>
        <p:origin x="3420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79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127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628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15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56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73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97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013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95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439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1">
                <a:lumMod val="5000"/>
                <a:lumOff val="95000"/>
              </a:schemeClr>
            </a:gs>
            <a:gs pos="1000">
              <a:schemeClr val="accent1">
                <a:lumMod val="20000"/>
                <a:lumOff val="80000"/>
              </a:schemeClr>
            </a:gs>
            <a:gs pos="95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8081-C3A6-40CA-B35D-4693FFDB4CC9}" type="datetimeFigureOut">
              <a:rPr lang="ru-RU" smtClean="0"/>
              <a:t>27.11.2023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814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81050" y="33047"/>
            <a:ext cx="584694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900" b="1" dirty="0">
                <a:latin typeface="Segoe Print" pitchFamily="2" charset="0"/>
                <a:ea typeface="Times New Roman" pitchFamily="18" charset="0"/>
                <a:cs typeface="Times New Roman" panose="02020603050405020304" pitchFamily="18" charset="0"/>
              </a:rPr>
              <a:t>КГУ «РЕГИОНАЛЬНЫЙ ЦЕНТР ПСИХОЛОГИЧЕСКОЙ ПОДДЕРЖКИ </a:t>
            </a:r>
            <a:endParaRPr lang="ru-RU" altLang="ru-RU" sz="900" dirty="0">
              <a:latin typeface="Segoe Print" pitchFamily="2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altLang="ru-RU" sz="900" b="1" dirty="0">
                <a:latin typeface="Segoe Print" pitchFamily="2" charset="0"/>
                <a:ea typeface="Times New Roman" pitchFamily="18" charset="0"/>
                <a:cs typeface="Times New Roman" panose="02020603050405020304" pitchFamily="18" charset="0"/>
              </a:rPr>
              <a:t>И ДОПОЛНИТЕЛЬНОГО ОБРАЗОВАНИЯ» УПРАВЛЕНИЯ ОБРАЗОВАНИЯ АКИМАТА КОСТАНАЙСКОЙ ОБЛАСТИ</a:t>
            </a:r>
            <a:endParaRPr lang="ru-RU" altLang="ru-RU" sz="900" dirty="0">
              <a:latin typeface="Segoe Print" pitchFamily="2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166" y="7761312"/>
            <a:ext cx="2217031" cy="1307965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338187" y="587045"/>
            <a:ext cx="6702425" cy="923330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ПАМЯТКА </a:t>
            </a:r>
          </a:p>
          <a:p>
            <a:pPr algn="ctr"/>
            <a:r>
              <a:rPr lang="ru-RU" sz="2000" b="1" dirty="0" smtClean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«Подавленные </a:t>
            </a:r>
            <a:r>
              <a:rPr lang="ru-RU" sz="2000" b="1" dirty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эмоции: </a:t>
            </a:r>
            <a:r>
              <a:rPr lang="ru-RU" sz="2000" b="1" dirty="0" smtClean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последствия» </a:t>
            </a:r>
          </a:p>
          <a:p>
            <a:pPr algn="ctr"/>
            <a:r>
              <a:rPr lang="ru-RU" sz="1400" b="1" dirty="0" smtClean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(для всех участников образовательного процесса)</a:t>
            </a:r>
            <a:endParaRPr lang="en-US" sz="1400" b="1" dirty="0">
              <a:effectLst/>
              <a:latin typeface="Segoe Print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3" y="82743"/>
            <a:ext cx="846751" cy="860811"/>
          </a:xfrm>
          <a:prstGeom prst="rect">
            <a:avLst/>
          </a:prstGeom>
        </p:spPr>
      </p:pic>
      <p:sp>
        <p:nvSpPr>
          <p:cNvPr id="15" name="AutoShape 4" descr="https://cdn.zim.vn/61cbe0e3a7fffc001e207694/tu-vung-tieng-anh-luyen-thi-thpt-quoc-gia-student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7975" y="1504929"/>
            <a:ext cx="636762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solidFill>
                  <a:srgbClr val="C00000"/>
                </a:solidFill>
                <a:latin typeface="Segoe Print" pitchFamily="2" charset="0"/>
                <a:ea typeface="Segoe UI Emoji" pitchFamily="34" charset="0"/>
              </a:rPr>
              <a:t>Подавление </a:t>
            </a:r>
            <a:r>
              <a:rPr lang="ru-RU" sz="1600" b="1" dirty="0" smtClean="0">
                <a:solidFill>
                  <a:srgbClr val="C00000"/>
                </a:solidFill>
                <a:latin typeface="Segoe Print" pitchFamily="2" charset="0"/>
                <a:ea typeface="Segoe UI Emoji" pitchFamily="34" charset="0"/>
              </a:rPr>
              <a:t>эмоций </a:t>
            </a:r>
            <a:r>
              <a:rPr lang="ru-RU" sz="1600" b="1" dirty="0" smtClean="0">
                <a:latin typeface="Segoe Print" pitchFamily="2" charset="0"/>
                <a:ea typeface="Segoe UI Emoji" pitchFamily="34" charset="0"/>
              </a:rPr>
              <a:t>—</a:t>
            </a:r>
            <a:r>
              <a:rPr lang="ru-RU" sz="1600" b="1" dirty="0" smtClean="0">
                <a:solidFill>
                  <a:srgbClr val="C00000"/>
                </a:solidFill>
                <a:latin typeface="Segoe Print" pitchFamily="2" charset="0"/>
                <a:ea typeface="Segoe UI Emoji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Bookman Old Style" pitchFamily="18" charset="0"/>
                <a:ea typeface="Segoe UI Emoji" pitchFamily="34" charset="0"/>
              </a:rPr>
              <a:t>это механизм социальной адаптации, позволяющий человеку придерживаться норм и правил, принятых в конкретном обществе. </a:t>
            </a:r>
            <a:endParaRPr lang="ru-RU" sz="1600" b="1" u="sng" dirty="0" smtClean="0">
              <a:solidFill>
                <a:srgbClr val="FF0000"/>
              </a:solidFill>
              <a:latin typeface="Segoe Print" pitchFamily="2" charset="0"/>
              <a:ea typeface="Segoe UI Emoji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Segoe Print" pitchFamily="2" charset="0"/>
                <a:ea typeface="Segoe UI Emoji" pitchFamily="34" charset="0"/>
              </a:rPr>
              <a:t>Подавленные эмоций </a:t>
            </a:r>
            <a:r>
              <a:rPr lang="ru-RU" sz="1600" b="1" dirty="0" smtClean="0">
                <a:latin typeface="Segoe Print" pitchFamily="2" charset="0"/>
                <a:ea typeface="Segoe UI Emoji" pitchFamily="34" charset="0"/>
              </a:rPr>
              <a:t>—</a:t>
            </a:r>
            <a:r>
              <a:rPr lang="ru-RU" sz="1600" dirty="0" smtClean="0">
                <a:solidFill>
                  <a:srgbClr val="C00000"/>
                </a:solidFill>
                <a:latin typeface="Segoe Print" pitchFamily="2" charset="0"/>
                <a:ea typeface="Segoe UI Emoji" pitchFamily="34" charset="0"/>
              </a:rPr>
              <a:t> </a:t>
            </a:r>
            <a:r>
              <a:rPr lang="ru-RU" sz="1400" dirty="0" smtClean="0">
                <a:latin typeface="Bookman Old Style" pitchFamily="18" charset="0"/>
                <a:ea typeface="Segoe UI Emoji" pitchFamily="34" charset="0"/>
              </a:rPr>
              <a:t>одна из причин неврозов, неуверенности в себе, неэффективного социального взаимодействия.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79266" y="2951479"/>
            <a:ext cx="56787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C00000"/>
                </a:solidFill>
                <a:latin typeface="Segoe Print" pitchFamily="2" charset="0"/>
              </a:rPr>
              <a:t>Что чувствуют люди, подавляющие эмоции</a:t>
            </a:r>
            <a:r>
              <a:rPr lang="ru-RU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?</a:t>
            </a:r>
          </a:p>
        </p:txBody>
      </p:sp>
      <p:sp>
        <p:nvSpPr>
          <p:cNvPr id="61" name="Rectangle 18"/>
          <p:cNvSpPr/>
          <p:nvPr/>
        </p:nvSpPr>
        <p:spPr>
          <a:xfrm>
            <a:off x="654489" y="3333005"/>
            <a:ext cx="204461" cy="11879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2" name="Rectangle 19"/>
          <p:cNvSpPr/>
          <p:nvPr/>
        </p:nvSpPr>
        <p:spPr>
          <a:xfrm>
            <a:off x="1033191" y="3337085"/>
            <a:ext cx="4196009" cy="11838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 smtClean="0">
                <a:latin typeface="Bookman Old Style" pitchFamily="18" charset="0"/>
              </a:rPr>
              <a:t>Эмоциональную </a:t>
            </a:r>
            <a:r>
              <a:rPr lang="ru-RU" sz="1400" b="1" i="1" u="sng" dirty="0">
                <a:latin typeface="Bookman Old Style" pitchFamily="18" charset="0"/>
              </a:rPr>
              <a:t>пустоту. </a:t>
            </a:r>
            <a:endParaRPr lang="ru-RU" sz="1400" b="1" i="1" u="sng" dirty="0" smtClean="0">
              <a:latin typeface="Bookman Old Style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Bookman Old Style" pitchFamily="18" charset="0"/>
              </a:rPr>
              <a:t>Долгое </a:t>
            </a:r>
            <a:r>
              <a:rPr lang="ru-RU" sz="1400" dirty="0">
                <a:latin typeface="Bookman Old Style" pitchFamily="18" charset="0"/>
              </a:rPr>
              <a:t>подавление эмоций в себе приводит к своеобразной психической «атрофии»: человек разучивается испытывать чувства, они становятся приглушенными.</a:t>
            </a:r>
            <a:endParaRPr lang="en-US" sz="14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3" name="Oval 20"/>
          <p:cNvSpPr/>
          <p:nvPr/>
        </p:nvSpPr>
        <p:spPr>
          <a:xfrm>
            <a:off x="591625" y="3280453"/>
            <a:ext cx="341752" cy="341752"/>
          </a:xfrm>
          <a:prstGeom prst="ellipse">
            <a:avLst/>
          </a:prstGeom>
          <a:solidFill>
            <a:srgbClr val="AF2415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1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4" name="Rectangle 21"/>
          <p:cNvSpPr/>
          <p:nvPr/>
        </p:nvSpPr>
        <p:spPr>
          <a:xfrm>
            <a:off x="642926" y="4736976"/>
            <a:ext cx="203825" cy="16311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5" name="Rectangle 22"/>
          <p:cNvSpPr/>
          <p:nvPr/>
        </p:nvSpPr>
        <p:spPr>
          <a:xfrm>
            <a:off x="1033192" y="4655790"/>
            <a:ext cx="3259904" cy="12334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 smtClean="0">
                <a:latin typeface="Bookman Old Style" pitchFamily="18" charset="0"/>
              </a:rPr>
              <a:t>Непонимание </a:t>
            </a:r>
            <a:r>
              <a:rPr lang="ru-RU" sz="1400" b="1" i="1" u="sng" dirty="0">
                <a:latin typeface="Bookman Old Style" pitchFamily="18" charset="0"/>
              </a:rPr>
              <a:t>себя. </a:t>
            </a:r>
            <a:endParaRPr lang="ru-RU" sz="1400" b="1" i="1" u="sng" dirty="0" smtClean="0">
              <a:latin typeface="Bookman Old Style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Bookman Old Style" pitchFamily="18" charset="0"/>
              </a:rPr>
              <a:t>Не </a:t>
            </a:r>
            <a:r>
              <a:rPr lang="ru-RU" sz="1400" dirty="0">
                <a:latin typeface="Bookman Old Style" pitchFamily="18" charset="0"/>
              </a:rPr>
              <a:t>чувствуя эмоций, мы не понимаем, что нам нравится или не нравится, чего мы хотим на самом деле. </a:t>
            </a:r>
            <a:endParaRPr lang="ru-RU" sz="1400" dirty="0" smtClean="0">
              <a:latin typeface="Bookman Old Style" pitchFamily="18" charset="0"/>
            </a:endParaRPr>
          </a:p>
        </p:txBody>
      </p:sp>
      <p:sp>
        <p:nvSpPr>
          <p:cNvPr id="66" name="Oval 23"/>
          <p:cNvSpPr/>
          <p:nvPr/>
        </p:nvSpPr>
        <p:spPr>
          <a:xfrm>
            <a:off x="591625" y="4566100"/>
            <a:ext cx="341752" cy="341752"/>
          </a:xfrm>
          <a:prstGeom prst="ellipse">
            <a:avLst/>
          </a:prstGeom>
          <a:solidFill>
            <a:srgbClr val="216A9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2</a:t>
            </a:r>
          </a:p>
        </p:txBody>
      </p:sp>
      <p:sp>
        <p:nvSpPr>
          <p:cNvPr id="67" name="Rectangle 24"/>
          <p:cNvSpPr/>
          <p:nvPr/>
        </p:nvSpPr>
        <p:spPr>
          <a:xfrm>
            <a:off x="646838" y="6465168"/>
            <a:ext cx="216024" cy="1392137"/>
          </a:xfrm>
          <a:prstGeom prst="rect">
            <a:avLst/>
          </a:prstGeom>
          <a:solidFill>
            <a:srgbClr val="F4CF3B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8" name="Rectangle 25"/>
          <p:cNvSpPr/>
          <p:nvPr/>
        </p:nvSpPr>
        <p:spPr>
          <a:xfrm>
            <a:off x="1033190" y="5948025"/>
            <a:ext cx="3733654" cy="1680379"/>
          </a:xfrm>
          <a:prstGeom prst="rect">
            <a:avLst/>
          </a:prstGeom>
          <a:solidFill>
            <a:srgbClr val="F4CF3B">
              <a:alpha val="50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 smtClean="0">
                <a:latin typeface="Bookman Old Style" pitchFamily="18" charset="0"/>
              </a:rPr>
              <a:t>Разочарование</a:t>
            </a:r>
            <a:r>
              <a:rPr lang="ru-RU" sz="1400" b="1" i="1" u="sng" dirty="0">
                <a:latin typeface="Bookman Old Style" pitchFamily="18" charset="0"/>
              </a:rPr>
              <a:t>. </a:t>
            </a:r>
            <a:endParaRPr lang="ru-RU" sz="1400" b="1" i="1" u="sng" dirty="0" smtClean="0">
              <a:latin typeface="Bookman Old Style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Bookman Old Style" pitchFamily="18" charset="0"/>
              </a:rPr>
              <a:t>Подавление </a:t>
            </a:r>
            <a:r>
              <a:rPr lang="ru-RU" sz="1400" dirty="0">
                <a:latin typeface="Bookman Old Style" pitchFamily="18" charset="0"/>
              </a:rPr>
              <a:t>всех эмоций лишает человека ощущение важности и ценности собственной жизни. </a:t>
            </a:r>
            <a:r>
              <a:rPr lang="ru-RU" sz="1400" dirty="0" smtClean="0">
                <a:latin typeface="Bookman Old Style" pitchFamily="18" charset="0"/>
              </a:rPr>
              <a:t>Все </a:t>
            </a:r>
            <a:r>
              <a:rPr lang="ru-RU" sz="1400" dirty="0">
                <a:latin typeface="Bookman Old Style" pitchFamily="18" charset="0"/>
              </a:rPr>
              <a:t>происходящее кажется ему серым, скучным, один день становится похожим на другой.</a:t>
            </a:r>
            <a:endParaRPr lang="en-US" sz="14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9" name="Oval 26"/>
          <p:cNvSpPr/>
          <p:nvPr/>
        </p:nvSpPr>
        <p:spPr>
          <a:xfrm>
            <a:off x="582702" y="6446463"/>
            <a:ext cx="341752" cy="341752"/>
          </a:xfrm>
          <a:prstGeom prst="ellipse">
            <a:avLst/>
          </a:prstGeom>
          <a:solidFill>
            <a:srgbClr val="B2920A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3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37458" y="9118125"/>
            <a:ext cx="47038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Segoe Print" pitchFamily="2" charset="0"/>
              </a:rPr>
              <a:t>Внимание!</a:t>
            </a:r>
          </a:p>
          <a:p>
            <a:pPr algn="ctr"/>
            <a:r>
              <a:rPr lang="ru-RU" sz="1600" b="1" dirty="0">
                <a:latin typeface="Segoe Print" pitchFamily="2" charset="0"/>
              </a:rPr>
              <a:t>В</a:t>
            </a:r>
            <a:r>
              <a:rPr lang="ru-RU" sz="1600" b="1" dirty="0" smtClean="0">
                <a:latin typeface="Segoe Print" pitchFamily="2" charset="0"/>
              </a:rPr>
              <a:t>ажно  вовремя обратиться за психологической помощью! </a:t>
            </a:r>
            <a:endParaRPr lang="ru-RU" sz="1600" b="1" dirty="0">
              <a:latin typeface="Segoe Print" pitchFamily="2" charset="0"/>
            </a:endParaRPr>
          </a:p>
        </p:txBody>
      </p:sp>
      <p:sp>
        <p:nvSpPr>
          <p:cNvPr id="73" name="Rectangle 25"/>
          <p:cNvSpPr/>
          <p:nvPr/>
        </p:nvSpPr>
        <p:spPr>
          <a:xfrm>
            <a:off x="1033192" y="7761312"/>
            <a:ext cx="3475928" cy="1356813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 smtClean="0">
                <a:latin typeface="Bookman Old Style" pitchFamily="18" charset="0"/>
              </a:rPr>
              <a:t>Подавленные </a:t>
            </a:r>
            <a:r>
              <a:rPr lang="ru-RU" sz="1400" b="1" i="1" u="sng" dirty="0">
                <a:latin typeface="Bookman Old Style" pitchFamily="18" charset="0"/>
              </a:rPr>
              <a:t>чувства и эмоции вызывают психосоматические </a:t>
            </a:r>
            <a:r>
              <a:rPr lang="ru-RU" sz="1400" b="1" i="1" u="sng" dirty="0" smtClean="0">
                <a:latin typeface="Bookman Old Style" pitchFamily="18" charset="0"/>
              </a:rPr>
              <a:t>расстройства: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Bookman Old Style" pitchFamily="18" charset="0"/>
              </a:rPr>
              <a:t>бессонницу. головные </a:t>
            </a:r>
            <a:r>
              <a:rPr lang="ru-RU" sz="1400" dirty="0">
                <a:latin typeface="Bookman Old Style" pitchFamily="18" charset="0"/>
              </a:rPr>
              <a:t>боли, язвенную болезнь, дисбактериоз кишечника, </a:t>
            </a:r>
            <a:r>
              <a:rPr lang="ru-RU" sz="1400" dirty="0" smtClean="0">
                <a:latin typeface="Bookman Old Style" pitchFamily="18" charset="0"/>
              </a:rPr>
              <a:t>астму</a:t>
            </a:r>
            <a:r>
              <a:rPr lang="ru-RU" sz="1400" dirty="0">
                <a:latin typeface="Bookman Old Style" pitchFamily="18" charset="0"/>
              </a:rPr>
              <a:t> </a:t>
            </a:r>
            <a:r>
              <a:rPr lang="ru-RU" sz="1400" dirty="0" smtClean="0">
                <a:latin typeface="Bookman Old Style" pitchFamily="18" charset="0"/>
              </a:rPr>
              <a:t>и др.</a:t>
            </a:r>
            <a:endParaRPr lang="ru-RU" sz="1400" dirty="0">
              <a:latin typeface="Bookman Old Style" pitchFamily="18" charset="0"/>
            </a:endParaRPr>
          </a:p>
        </p:txBody>
      </p:sp>
      <p:sp>
        <p:nvSpPr>
          <p:cNvPr id="74" name="Rectangle 24"/>
          <p:cNvSpPr/>
          <p:nvPr/>
        </p:nvSpPr>
        <p:spPr>
          <a:xfrm>
            <a:off x="630727" y="8049344"/>
            <a:ext cx="216024" cy="1068781"/>
          </a:xfrm>
          <a:prstGeom prst="rect">
            <a:avLst/>
          </a:prstGeom>
          <a:solidFill>
            <a:srgbClr val="92D05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5" name="Oval 26"/>
          <p:cNvSpPr/>
          <p:nvPr/>
        </p:nvSpPr>
        <p:spPr>
          <a:xfrm>
            <a:off x="561451" y="7977337"/>
            <a:ext cx="341752" cy="341752"/>
          </a:xfrm>
          <a:prstGeom prst="ellipse">
            <a:avLst/>
          </a:prstGeom>
          <a:solidFill>
            <a:srgbClr val="00B05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4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pic>
        <p:nvPicPr>
          <p:cNvPr id="4" name="Picture 3" descr="C:\Users\TelefonDoveriya\Desktop\Get-Angry-Step-3-Version-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09" y="3280453"/>
            <a:ext cx="1801287" cy="135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C:\Users\TelefonDoveriya\Desktop\1666197982_59-mykaleidoscope-ru-p-tsveta-emotsii-pinterest-65 — копия (2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3" y="3622205"/>
            <a:ext cx="878190" cy="110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9" descr="C:\Users\TelefonDoveriya\Desktop\1666197982_59-mykaleidoscope-ru-p-tsveta-emotsii-pinterest-65 — копия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76" y="5133992"/>
            <a:ext cx="740450" cy="1205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C:\Users\TelefonDoveriya\Desktop\1666197982_59-mykaleidoscope-ru-p-tsveta-emotsii-pinterest-65 — копия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7802" y="6777002"/>
            <a:ext cx="695060" cy="106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1" descr="C:\Users\TelefonDoveriya\Desktop\1666197982_59-mykaleidoscope-ru-p-tsveta-emotsii-pinterest-65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0" y="8359901"/>
            <a:ext cx="826499" cy="1087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TelefonDoveriya\Downloads\Рисунок2 (1)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844" y="6138368"/>
            <a:ext cx="2043729" cy="1299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TelefonDoveriya\Desktop\spcblth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982" y="4574386"/>
            <a:ext cx="2393591" cy="13962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23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03" y="82743"/>
            <a:ext cx="846751" cy="860811"/>
          </a:xfrm>
          <a:prstGeom prst="rect">
            <a:avLst/>
          </a:prstGeom>
        </p:spPr>
      </p:pic>
      <p:sp>
        <p:nvSpPr>
          <p:cNvPr id="15" name="AutoShape 4" descr="https://cdn.zim.vn/61cbe0e3a7fffc001e207694/tu-vung-tieng-anh-luyen-thi-thpt-quoc-gia-student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6404" y="1470601"/>
            <a:ext cx="669417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solidFill>
                  <a:srgbClr val="C00000"/>
                </a:solidFill>
                <a:latin typeface="Segoe Print" pitchFamily="2" charset="0"/>
                <a:ea typeface="Segoe UI Emoji" pitchFamily="34" charset="0"/>
              </a:rPr>
              <a:t>Эмоцияларды басу </a:t>
            </a:r>
            <a:r>
              <a:rPr lang="ru-RU" sz="1600" b="1" dirty="0" smtClean="0">
                <a:solidFill>
                  <a:prstClr val="black"/>
                </a:solidFill>
                <a:latin typeface="Bookman Old Style" pitchFamily="18" charset="0"/>
                <a:ea typeface="Segoe UI Emoji" pitchFamily="34" charset="0"/>
              </a:rPr>
              <a:t>–</a:t>
            </a:r>
            <a:r>
              <a:rPr lang="ru-RU" sz="1600" dirty="0" smtClean="0">
                <a:solidFill>
                  <a:prstClr val="black"/>
                </a:solidFill>
                <a:latin typeface="Bookman Old Style" pitchFamily="18" charset="0"/>
                <a:ea typeface="Segoe UI Emoji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Bookman Old Style" pitchFamily="18" charset="0"/>
                <a:ea typeface="Segoe UI Emoji" pitchFamily="34" charset="0"/>
              </a:rPr>
              <a:t>адамға белгілі бір қоғамда қабылданған нормалар мен ережелерді сақтауға мүмкіндік беретін әлеуметтік бейімделу механизмі.</a:t>
            </a:r>
            <a:endParaRPr lang="ru-RU" sz="1600" b="1" u="sng" dirty="0">
              <a:solidFill>
                <a:srgbClr val="FF0000"/>
              </a:solidFill>
              <a:latin typeface="Segoe Print" pitchFamily="2" charset="0"/>
              <a:ea typeface="Segoe UI Emoji" pitchFamily="34" charset="0"/>
            </a:endParaRPr>
          </a:p>
          <a:p>
            <a:pPr algn="just"/>
            <a:r>
              <a:rPr lang="ru-RU" sz="1600" b="1" dirty="0">
                <a:solidFill>
                  <a:srgbClr val="C00000"/>
                </a:solidFill>
                <a:latin typeface="Segoe Print" pitchFamily="2" charset="0"/>
                <a:ea typeface="Segoe UI Emoji" pitchFamily="34" charset="0"/>
              </a:rPr>
              <a:t>Басылған эмоциялар </a:t>
            </a:r>
            <a:r>
              <a:rPr lang="ru-RU" sz="1600" b="1" dirty="0" smtClean="0">
                <a:latin typeface="Segoe Print" pitchFamily="2" charset="0"/>
                <a:ea typeface="Segoe UI Emoji" pitchFamily="34" charset="0"/>
              </a:rPr>
              <a:t>- </a:t>
            </a:r>
            <a:r>
              <a:rPr lang="ru-RU" sz="1600" dirty="0" smtClean="0">
                <a:latin typeface="Bookman Old Style" pitchFamily="18" charset="0"/>
                <a:ea typeface="Segoe UI Emoji" pitchFamily="34" charset="0"/>
              </a:rPr>
              <a:t>невроздың</a:t>
            </a:r>
            <a:r>
              <a:rPr lang="ru-RU" sz="1600" dirty="0">
                <a:latin typeface="Bookman Old Style" pitchFamily="18" charset="0"/>
                <a:ea typeface="Segoe UI Emoji" pitchFamily="34" charset="0"/>
              </a:rPr>
              <a:t>, өз-өзіне сенімсіздіктің, әлеуметтік өзара әрекеттестіктің тиімсіздігінің себептерінің бірі болып табылады.</a:t>
            </a:r>
          </a:p>
        </p:txBody>
      </p:sp>
      <p:sp>
        <p:nvSpPr>
          <p:cNvPr id="61" name="Rectangle 18"/>
          <p:cNvSpPr/>
          <p:nvPr/>
        </p:nvSpPr>
        <p:spPr>
          <a:xfrm>
            <a:off x="654489" y="3333005"/>
            <a:ext cx="204461" cy="11879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2" name="Rectangle 19"/>
          <p:cNvSpPr/>
          <p:nvPr/>
        </p:nvSpPr>
        <p:spPr>
          <a:xfrm>
            <a:off x="1033191" y="3337085"/>
            <a:ext cx="4196009" cy="11838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>
                <a:latin typeface="Bookman Old Style" pitchFamily="18" charset="0"/>
              </a:rPr>
              <a:t>Эмоционалды бос орын.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Bookman Old Style" pitchFamily="18" charset="0"/>
              </a:rPr>
              <a:t>Өз бойындағы эмоцияларды ұзақ уақыт басу өзіндік психикалық "атрофияға" әкеледі: адам </a:t>
            </a:r>
            <a:r>
              <a:rPr lang="ru-RU" sz="1400" dirty="0" err="1">
                <a:latin typeface="Bookman Old Style" pitchFamily="18" charset="0"/>
              </a:rPr>
              <a:t>сезімдерді</a:t>
            </a:r>
            <a:r>
              <a:rPr lang="ru-RU" sz="1400" dirty="0">
                <a:latin typeface="Bookman Old Style" pitchFamily="18" charset="0"/>
              </a:rPr>
              <a:t> </a:t>
            </a:r>
            <a:r>
              <a:rPr lang="ru-RU" sz="1400" dirty="0" err="1" smtClean="0">
                <a:latin typeface="Bookman Old Style" pitchFamily="18" charset="0"/>
              </a:rPr>
              <a:t>сезінбеуді</a:t>
            </a:r>
            <a:r>
              <a:rPr lang="ru-RU" sz="1400" dirty="0" smtClean="0">
                <a:latin typeface="Bookman Old Style" pitchFamily="18" charset="0"/>
              </a:rPr>
              <a:t> </a:t>
            </a:r>
            <a:r>
              <a:rPr lang="ru-RU" sz="1400" dirty="0">
                <a:latin typeface="Bookman Old Style" pitchFamily="18" charset="0"/>
              </a:rPr>
              <a:t>үйренеді, олар үнсіз қалады.</a:t>
            </a:r>
            <a:endParaRPr lang="en-US" sz="14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3" name="Oval 20"/>
          <p:cNvSpPr/>
          <p:nvPr/>
        </p:nvSpPr>
        <p:spPr>
          <a:xfrm>
            <a:off x="591625" y="3280453"/>
            <a:ext cx="341752" cy="341752"/>
          </a:xfrm>
          <a:prstGeom prst="ellipse">
            <a:avLst/>
          </a:prstGeom>
          <a:solidFill>
            <a:srgbClr val="AF2415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1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4" name="Rectangle 21"/>
          <p:cNvSpPr/>
          <p:nvPr/>
        </p:nvSpPr>
        <p:spPr>
          <a:xfrm>
            <a:off x="642926" y="4736976"/>
            <a:ext cx="203825" cy="16311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5" name="Rectangle 22"/>
          <p:cNvSpPr/>
          <p:nvPr/>
        </p:nvSpPr>
        <p:spPr>
          <a:xfrm>
            <a:off x="1033192" y="4655790"/>
            <a:ext cx="3259904" cy="12334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>
                <a:latin typeface="Bookman Old Style" pitchFamily="18" charset="0"/>
              </a:rPr>
              <a:t>Өзін-өзі түсінбеу.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Bookman Old Style" pitchFamily="18" charset="0"/>
              </a:rPr>
              <a:t>Эмоцияны сезінбестен, біз нені ұнататынымызды немесе ұнатпайтынымызды түсінбейміз.</a:t>
            </a:r>
          </a:p>
        </p:txBody>
      </p:sp>
      <p:sp>
        <p:nvSpPr>
          <p:cNvPr id="66" name="Oval 23"/>
          <p:cNvSpPr/>
          <p:nvPr/>
        </p:nvSpPr>
        <p:spPr>
          <a:xfrm>
            <a:off x="591625" y="4566100"/>
            <a:ext cx="341752" cy="341752"/>
          </a:xfrm>
          <a:prstGeom prst="ellipse">
            <a:avLst/>
          </a:prstGeom>
          <a:solidFill>
            <a:srgbClr val="216A9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2</a:t>
            </a:r>
          </a:p>
        </p:txBody>
      </p:sp>
      <p:sp>
        <p:nvSpPr>
          <p:cNvPr id="67" name="Rectangle 24"/>
          <p:cNvSpPr/>
          <p:nvPr/>
        </p:nvSpPr>
        <p:spPr>
          <a:xfrm>
            <a:off x="646838" y="6465168"/>
            <a:ext cx="216024" cy="1392137"/>
          </a:xfrm>
          <a:prstGeom prst="rect">
            <a:avLst/>
          </a:prstGeom>
          <a:solidFill>
            <a:srgbClr val="F4CF3B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8" name="Rectangle 25"/>
          <p:cNvSpPr/>
          <p:nvPr/>
        </p:nvSpPr>
        <p:spPr>
          <a:xfrm>
            <a:off x="1033190" y="5948025"/>
            <a:ext cx="3733654" cy="1680379"/>
          </a:xfrm>
          <a:prstGeom prst="rect">
            <a:avLst/>
          </a:prstGeom>
          <a:solidFill>
            <a:srgbClr val="F4CF3B">
              <a:alpha val="50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>
                <a:latin typeface="Bookman Old Style" pitchFamily="18" charset="0"/>
              </a:rPr>
              <a:t>Көңілсіздік.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Bookman Old Style" pitchFamily="18" charset="0"/>
              </a:rPr>
              <a:t>Барлық эмоцияларды басу адамды өз өмірінің маңыздылығы мен құндылығын сезінуден айырады.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err="1" smtClean="0">
                <a:latin typeface="Bookman Old Style" pitchFamily="18" charset="0"/>
              </a:rPr>
              <a:t>Болып</a:t>
            </a:r>
            <a:r>
              <a:rPr lang="ru-RU" sz="1400" dirty="0" smtClean="0">
                <a:latin typeface="Bookman Old Style" pitchFamily="18" charset="0"/>
              </a:rPr>
              <a:t> </a:t>
            </a:r>
            <a:r>
              <a:rPr lang="ru-RU" sz="1400" dirty="0">
                <a:latin typeface="Bookman Old Style" pitchFamily="18" charset="0"/>
              </a:rPr>
              <a:t>жатқанның бәрі оған сұр, </a:t>
            </a:r>
            <a:r>
              <a:rPr lang="kk-KZ" sz="1400" dirty="0">
                <a:latin typeface="Bookman Old Style" pitchFamily="18" charset="0"/>
              </a:rPr>
              <a:t>қызықсыз</a:t>
            </a:r>
            <a:r>
              <a:rPr lang="ru-RU" sz="1400" dirty="0">
                <a:latin typeface="Bookman Old Style" pitchFamily="18" charset="0"/>
              </a:rPr>
              <a:t> </a:t>
            </a:r>
            <a:r>
              <a:rPr lang="ru-RU" sz="1400" dirty="0">
                <a:latin typeface="Bookman Old Style" pitchFamily="18" charset="0"/>
              </a:rPr>
              <a:t>болып </a:t>
            </a:r>
            <a:r>
              <a:rPr lang="ru-RU" sz="1400" dirty="0">
                <a:latin typeface="Bookman Old Style" pitchFamily="18" charset="0"/>
              </a:rPr>
              <a:t>көрінеді, бір күні екіншісіне ұқсайды.</a:t>
            </a:r>
            <a:endParaRPr lang="en-US" sz="14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9" name="Oval 26"/>
          <p:cNvSpPr/>
          <p:nvPr/>
        </p:nvSpPr>
        <p:spPr>
          <a:xfrm>
            <a:off x="582702" y="6446463"/>
            <a:ext cx="341752" cy="341752"/>
          </a:xfrm>
          <a:prstGeom prst="ellipse">
            <a:avLst/>
          </a:prstGeom>
          <a:solidFill>
            <a:srgbClr val="B2920A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3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02367" y="9104442"/>
            <a:ext cx="470388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FF0000"/>
                </a:solidFill>
                <a:latin typeface="Segoe Print" pitchFamily="2" charset="0"/>
              </a:rPr>
              <a:t>Назар аударыңыз!</a:t>
            </a:r>
          </a:p>
          <a:p>
            <a:pPr algn="ctr"/>
            <a:r>
              <a:rPr lang="ru-RU" sz="1600" b="1" dirty="0">
                <a:latin typeface="Segoe Print" pitchFamily="2" charset="0"/>
              </a:rPr>
              <a:t>Уақытында психологиялық көмекке жүгіну маңызды! </a:t>
            </a:r>
          </a:p>
        </p:txBody>
      </p:sp>
      <p:sp>
        <p:nvSpPr>
          <p:cNvPr id="73" name="Rectangle 25"/>
          <p:cNvSpPr/>
          <p:nvPr/>
        </p:nvSpPr>
        <p:spPr>
          <a:xfrm>
            <a:off x="981050" y="7761312"/>
            <a:ext cx="3610862" cy="1356813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u="sng" dirty="0">
                <a:latin typeface="Bookman Old Style" pitchFamily="18" charset="0"/>
              </a:rPr>
              <a:t>Депрессиялық сезімдер мен эмоциялар психосоматикалық бұзылуларды тудырады: </a:t>
            </a:r>
            <a:endParaRPr lang="ru-RU" sz="1400" b="1" i="1" u="sng" dirty="0" smtClean="0">
              <a:latin typeface="Bookman Old Style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Bookman Old Style" pitchFamily="18" charset="0"/>
              </a:rPr>
              <a:t>ұйқысыздық</a:t>
            </a:r>
            <a:r>
              <a:rPr lang="ru-RU" sz="1400" dirty="0">
                <a:latin typeface="Bookman Old Style" pitchFamily="18" charset="0"/>
              </a:rPr>
              <a:t>. бас ауруы, ойық жара ауруы, ішек дисбиозы, астма және т. б.</a:t>
            </a:r>
            <a:endParaRPr lang="en-US" sz="14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74" name="Rectangle 24"/>
          <p:cNvSpPr/>
          <p:nvPr/>
        </p:nvSpPr>
        <p:spPr>
          <a:xfrm>
            <a:off x="630727" y="8049344"/>
            <a:ext cx="216024" cy="1068781"/>
          </a:xfrm>
          <a:prstGeom prst="rect">
            <a:avLst/>
          </a:prstGeom>
          <a:solidFill>
            <a:srgbClr val="92D05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75" name="Oval 26"/>
          <p:cNvSpPr/>
          <p:nvPr/>
        </p:nvSpPr>
        <p:spPr>
          <a:xfrm>
            <a:off x="561451" y="7977337"/>
            <a:ext cx="341752" cy="341752"/>
          </a:xfrm>
          <a:prstGeom prst="ellipse">
            <a:avLst/>
          </a:prstGeom>
          <a:solidFill>
            <a:srgbClr val="00B050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cap="small" dirty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4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pic>
        <p:nvPicPr>
          <p:cNvPr id="4" name="Picture 3" descr="C:\Users\TelefonDoveriya\Desktop\Get-Angry-Step-3-Version-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09" y="3280453"/>
            <a:ext cx="1801287" cy="135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C:\Users\TelefonDoveriya\Desktop\1666197982_59-mykaleidoscope-ru-p-tsveta-emotsii-pinterest-65 — копия (2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3" y="3622205"/>
            <a:ext cx="878190" cy="1102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9" descr="C:\Users\TelefonDoveriya\Desktop\1666197982_59-mykaleidoscope-ru-p-tsveta-emotsii-pinterest-65 — копия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76" y="5133992"/>
            <a:ext cx="740450" cy="1205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C:\Users\TelefonDoveriya\Desktop\1666197982_59-mykaleidoscope-ru-p-tsveta-emotsii-pinterest-65 — копия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7802" y="6777002"/>
            <a:ext cx="695060" cy="106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1" descr="C:\Users\TelefonDoveriya\Desktop\1666197982_59-mykaleidoscope-ru-p-tsveta-emotsii-pinterest-65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0" y="8359901"/>
            <a:ext cx="826499" cy="1087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TelefonDoveriya\Downloads\Рисунок2 (1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844" y="6138368"/>
            <a:ext cx="2043729" cy="1299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TelefonDoveriya\Desktop\spcblth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982" y="4574386"/>
            <a:ext cx="2393591" cy="13962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981050" y="33047"/>
            <a:ext cx="58469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1000" b="1" dirty="0" smtClean="0">
                <a:latin typeface="Segoe Print" pitchFamily="2" charset="0"/>
                <a:ea typeface="Times New Roman" pitchFamily="18" charset="0"/>
                <a:cs typeface="Times New Roman" panose="02020603050405020304" pitchFamily="18" charset="0"/>
              </a:rPr>
              <a:t>ҚОСТАНАЙ </a:t>
            </a:r>
            <a:r>
              <a:rPr lang="kk-KZ" altLang="ru-RU" sz="1000" b="1" dirty="0">
                <a:latin typeface="Segoe Print" pitchFamily="2" charset="0"/>
                <a:ea typeface="Times New Roman" pitchFamily="18" charset="0"/>
                <a:cs typeface="Times New Roman" panose="02020603050405020304" pitchFamily="18" charset="0"/>
              </a:rPr>
              <a:t>ОБЛЫСЫ ӘКІМДІГІ БІЛІМ БАСҚАРМАСЫНЫҢ «ПСИХОЛОГИЯЛЫҚ ҚОЛДАУ ЖӘНЕ ҚОСЫМША БІЛІМ БЕРУ ӨҢІРЛІК ОРТАЛЫҒЫ» КММ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000" dirty="0">
              <a:latin typeface="Segoe Print" pitchFamily="2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60375" y="547271"/>
            <a:ext cx="6702425" cy="923330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ЖАДЫНАМА  </a:t>
            </a:r>
          </a:p>
          <a:p>
            <a:pPr algn="ctr"/>
            <a:r>
              <a:rPr lang="ru-RU" sz="2000" b="1" dirty="0" smtClean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Басылған эмоциялар: салдары» </a:t>
            </a:r>
            <a:endParaRPr lang="ru-RU" sz="2000" b="1" dirty="0" smtClean="0">
              <a:latin typeface="Segoe Print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(білім беру процесінің барлық қатысушылары </a:t>
            </a:r>
            <a:r>
              <a:rPr lang="ru-RU" sz="1400" b="1" dirty="0" smtClean="0">
                <a:latin typeface="Segoe Pri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үшін)</a:t>
            </a:r>
            <a:endParaRPr lang="en-US" sz="1400" b="1" dirty="0">
              <a:effectLst/>
              <a:latin typeface="Segoe Print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933377" y="2966868"/>
            <a:ext cx="56787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Segoe Print" pitchFamily="2" charset="0"/>
              </a:rPr>
              <a:t>Эмоцияны </a:t>
            </a:r>
            <a:r>
              <a:rPr lang="ru-RU" sz="1600" b="1" u="sng" dirty="0">
                <a:solidFill>
                  <a:srgbClr val="C00000"/>
                </a:solidFill>
                <a:latin typeface="Segoe Print" pitchFamily="2" charset="0"/>
              </a:rPr>
              <a:t>басатын адамдар не сезінеді?</a:t>
            </a: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405" y="7628404"/>
            <a:ext cx="2393591" cy="158671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78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</TotalTime>
  <Words>365</Words>
  <Application>Microsoft Office PowerPoint</Application>
  <PresentationFormat>Лист A4 (210x297 мм)</PresentationFormat>
  <Paragraphs>44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Bookman Old Style</vt:lpstr>
      <vt:lpstr>Calibri</vt:lpstr>
      <vt:lpstr>Calibri Light</vt:lpstr>
      <vt:lpstr>Segoe Print</vt:lpstr>
      <vt:lpstr>Segoe UI Emoji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173</cp:revision>
  <dcterms:created xsi:type="dcterms:W3CDTF">2019-10-21T11:18:40Z</dcterms:created>
  <dcterms:modified xsi:type="dcterms:W3CDTF">2023-11-27T04:00:24Z</dcterms:modified>
</cp:coreProperties>
</file>